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4457ac665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4457ac66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4457ac66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4457ac66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94457ac66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94457ac66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94457ac66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94457ac66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94457ac66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94457ac66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94457ac66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94457ac66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94457ac66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94457ac66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94457ac665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94457ac66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94457ac66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94457ac66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5" Type="http://schemas.openxmlformats.org/officeDocument/2006/relationships/image" Target="../media/image4.png"/><Relationship Id="rId6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8.png"/><Relationship Id="rId5" Type="http://schemas.openxmlformats.org/officeDocument/2006/relationships/image" Target="../media/image5.png"/><Relationship Id="rId6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.jpg"/><Relationship Id="rId6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Relationship Id="rId4" Type="http://schemas.openxmlformats.org/officeDocument/2006/relationships/image" Target="../media/image15.png"/><Relationship Id="rId5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640800"/>
            <a:ext cx="8520600" cy="128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000"/>
              <a:t>“</a:t>
            </a:r>
            <a:r>
              <a:rPr b="1" lang="es-419" sz="3000"/>
              <a:t>Design of an electricity energy meter using ESP32 and Arduino”</a:t>
            </a:r>
            <a:endParaRPr sz="3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142600" y="3298550"/>
            <a:ext cx="48588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Félix Jiménez Pérez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Israel Luna Reyes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5831100" y="4468800"/>
            <a:ext cx="33129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septiembre 2022</a:t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3270600" y="570475"/>
            <a:ext cx="2602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600"/>
              <a:t>EVIS 2022</a:t>
            </a:r>
            <a:endParaRPr b="1"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Plataforma para programar</a:t>
            </a:r>
            <a:endParaRPr/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575" y="1149475"/>
            <a:ext cx="679284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 rotWithShape="1">
          <a:blip r:embed="rId4">
            <a:alphaModFix/>
          </a:blip>
          <a:srcRect b="11367" l="42268" r="6378" t="10342"/>
          <a:stretch/>
        </p:blipFill>
        <p:spPr>
          <a:xfrm>
            <a:off x="0" y="4703625"/>
            <a:ext cx="721143" cy="4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Necesidad de medición de energía eléctrica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Mediciones </a:t>
            </a:r>
            <a:r>
              <a:rPr lang="es-419"/>
              <a:t>mecánicas</a:t>
            </a:r>
            <a:r>
              <a:rPr lang="es-419"/>
              <a:t> y electrónicas de energía eléctrica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Del proveedor de energía eléctrica (CFE)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Cogeneración, eólica, solar, etc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Paneles solares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s-419"/>
              <a:t>Baterías (celular, automóvil, bicicletas, etc)</a:t>
            </a:r>
            <a:endParaRPr b="1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2975" y="1152475"/>
            <a:ext cx="1969325" cy="147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2975" y="2764219"/>
            <a:ext cx="1969325" cy="186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1725" y="2764225"/>
            <a:ext cx="2019250" cy="20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 rotWithShape="1">
          <a:blip r:embed="rId6">
            <a:alphaModFix/>
          </a:blip>
          <a:srcRect b="11367" l="42268" r="6378" t="10342"/>
          <a:stretch/>
        </p:blipFill>
        <p:spPr>
          <a:xfrm>
            <a:off x="0" y="4703625"/>
            <a:ext cx="721143" cy="4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Variables a medir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10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Voltaje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Corriente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Tiempo</a:t>
            </a:r>
            <a:endParaRPr/>
          </a:p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2291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Medición de potencia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2441850" y="3059350"/>
            <a:ext cx="4260300" cy="10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-419"/>
              <a:t>Potencia =  voltaje * corriente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 rotWithShape="1">
          <a:blip r:embed="rId3">
            <a:alphaModFix/>
          </a:blip>
          <a:srcRect b="11367" l="42268" r="6378" t="10342"/>
          <a:stretch/>
        </p:blipFill>
        <p:spPr>
          <a:xfrm>
            <a:off x="0" y="4703625"/>
            <a:ext cx="721143" cy="4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Acondicionamiento de la señal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52475"/>
            <a:ext cx="3734100" cy="22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Voltaje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Amplitud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Polaridad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Aislar la parte de potencia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Corriente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Amplitud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Polaridad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Aislar eléctricamente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2300" y="1017725"/>
            <a:ext cx="1740250" cy="174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1088" y="2817475"/>
            <a:ext cx="1802675" cy="135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67925" y="3368400"/>
            <a:ext cx="1810487" cy="1656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 rotWithShape="1">
          <a:blip r:embed="rId6">
            <a:alphaModFix/>
          </a:blip>
          <a:srcRect b="11367" l="42268" r="6378" t="10342"/>
          <a:stretch/>
        </p:blipFill>
        <p:spPr>
          <a:xfrm>
            <a:off x="0" y="4703625"/>
            <a:ext cx="721143" cy="4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Medición de potencia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52475"/>
            <a:ext cx="395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Medición en CA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/>
              <a:t>Medición en CD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25" y="2168550"/>
            <a:ext cx="4881600" cy="2187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350" y="93537"/>
            <a:ext cx="2076851" cy="1275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7650" y="1465763"/>
            <a:ext cx="2154250" cy="134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 rotWithShape="1">
          <a:blip r:embed="rId5">
            <a:alphaModFix/>
          </a:blip>
          <a:srcRect b="10675" l="0" r="0" t="29683"/>
          <a:stretch/>
        </p:blipFill>
        <p:spPr>
          <a:xfrm>
            <a:off x="6135725" y="2807425"/>
            <a:ext cx="2426600" cy="18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 rotWithShape="1">
          <a:blip r:embed="rId6">
            <a:alphaModFix/>
          </a:blip>
          <a:srcRect b="11367" l="42268" r="6378" t="10342"/>
          <a:stretch/>
        </p:blipFill>
        <p:spPr>
          <a:xfrm>
            <a:off x="0" y="4703625"/>
            <a:ext cx="721143" cy="4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Medición de energía</a:t>
            </a:r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311700" y="1931875"/>
            <a:ext cx="2898000" cy="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Cálculo de potencia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Integral de 0 a t</a:t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6663" y="1103250"/>
            <a:ext cx="1590675" cy="107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6151" y="2265100"/>
            <a:ext cx="2898000" cy="2753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 rotWithShape="1">
          <a:blip r:embed="rId5">
            <a:alphaModFix/>
          </a:blip>
          <a:srcRect b="11367" l="42268" r="6378" t="10342"/>
          <a:stretch/>
        </p:blipFill>
        <p:spPr>
          <a:xfrm>
            <a:off x="0" y="4703625"/>
            <a:ext cx="721143" cy="43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51725" y="3019675"/>
            <a:ext cx="2480575" cy="134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Dispositivo de cálculo ESP32</a:t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/>
          </a:blip>
          <a:srcRect b="11367" l="42268" r="6378" t="10342"/>
          <a:stretch/>
        </p:blipFill>
        <p:spPr>
          <a:xfrm>
            <a:off x="0" y="4703625"/>
            <a:ext cx="721143" cy="43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50" y="976350"/>
            <a:ext cx="8836800" cy="361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Visualizar información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311700" y="1152475"/>
            <a:ext cx="2970300" cy="13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Local (monitor)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En una pantalla LCD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Remoto en Internet</a:t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 rotWithShape="1">
          <a:blip r:embed="rId3">
            <a:alphaModFix/>
          </a:blip>
          <a:srcRect b="11367" l="42268" r="6378" t="10342"/>
          <a:stretch/>
        </p:blipFill>
        <p:spPr>
          <a:xfrm>
            <a:off x="0" y="4703625"/>
            <a:ext cx="721143" cy="43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100" y="581875"/>
            <a:ext cx="3566049" cy="189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4323" y="2744400"/>
            <a:ext cx="2020127" cy="1683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Internet</a:t>
            </a:r>
            <a:endParaRPr/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311700" y="1152475"/>
            <a:ext cx="318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Conexión a Internet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Wifi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Ethernet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Transferencia de datos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MQTT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Socket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API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419"/>
              <a:t>Graficación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-419"/>
              <a:t>Dashboard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4025" y="522600"/>
            <a:ext cx="5489001" cy="351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1"/>
          <p:cNvPicPr preferRelativeResize="0"/>
          <p:nvPr/>
        </p:nvPicPr>
        <p:blipFill rotWithShape="1">
          <a:blip r:embed="rId4">
            <a:alphaModFix/>
          </a:blip>
          <a:srcRect b="11367" l="42268" r="6378" t="10342"/>
          <a:stretch/>
        </p:blipFill>
        <p:spPr>
          <a:xfrm>
            <a:off x="0" y="4703625"/>
            <a:ext cx="721143" cy="4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